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</p:sldMasterIdLst>
  <p:notesMasterIdLst>
    <p:notesMasterId r:id="rId37"/>
  </p:notesMasterIdLst>
  <p:handoutMasterIdLst>
    <p:handoutMasterId r:id="rId38"/>
  </p:handoutMasterIdLst>
  <p:sldIdLst>
    <p:sldId id="448" r:id="rId2"/>
    <p:sldId id="489" r:id="rId3"/>
    <p:sldId id="517" r:id="rId4"/>
    <p:sldId id="539" r:id="rId5"/>
    <p:sldId id="451" r:id="rId6"/>
    <p:sldId id="452" r:id="rId7"/>
    <p:sldId id="453" r:id="rId8"/>
    <p:sldId id="454" r:id="rId9"/>
    <p:sldId id="455" r:id="rId10"/>
    <p:sldId id="461" r:id="rId11"/>
    <p:sldId id="490" r:id="rId12"/>
    <p:sldId id="457" r:id="rId13"/>
    <p:sldId id="458" r:id="rId14"/>
    <p:sldId id="470" r:id="rId15"/>
    <p:sldId id="473" r:id="rId16"/>
    <p:sldId id="491" r:id="rId17"/>
    <p:sldId id="460" r:id="rId18"/>
    <p:sldId id="527" r:id="rId19"/>
    <p:sldId id="492" r:id="rId20"/>
    <p:sldId id="474" r:id="rId21"/>
    <p:sldId id="475" r:id="rId22"/>
    <p:sldId id="476" r:id="rId23"/>
    <p:sldId id="528" r:id="rId24"/>
    <p:sldId id="493" r:id="rId25"/>
    <p:sldId id="548" r:id="rId26"/>
    <p:sldId id="549" r:id="rId27"/>
    <p:sldId id="553" r:id="rId28"/>
    <p:sldId id="552" r:id="rId29"/>
    <p:sldId id="551" r:id="rId30"/>
    <p:sldId id="550" r:id="rId31"/>
    <p:sldId id="464" r:id="rId32"/>
    <p:sldId id="466" r:id="rId33"/>
    <p:sldId id="467" r:id="rId34"/>
    <p:sldId id="463" r:id="rId35"/>
    <p:sldId id="554" r:id="rId36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34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  <a:srgbClr val="A3B2C1"/>
    <a:srgbClr val="96F371"/>
    <a:srgbClr val="6AB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outlineView">
  <p:normalViewPr showOutlineIcons="0">
    <p:restoredLeft sz="34580" autoAdjust="0"/>
    <p:restoredTop sz="86410" autoAdjust="0"/>
  </p:normalViewPr>
  <p:slideViewPr>
    <p:cSldViewPr>
      <p:cViewPr varScale="1">
        <p:scale>
          <a:sx n="54" d="100"/>
          <a:sy n="54" d="100"/>
        </p:scale>
        <p:origin x="912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552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0" d="100"/>
          <a:sy n="80" d="100"/>
        </p:scale>
        <p:origin x="-1974" y="-84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5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5335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A8A85614-A79E-41F2-B509-7A4A9550603E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03017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560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560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 eaLnBrk="1" hangingPunct="1">
              <a:defRPr sz="1300">
                <a:latin typeface="Arial" charset="0"/>
              </a:defRPr>
            </a:lvl1pPr>
          </a:lstStyle>
          <a:p>
            <a:endParaRPr lang="en-US"/>
          </a:p>
        </p:txBody>
      </p:sp>
      <p:sp>
        <p:nvSpPr>
          <p:cNvPr id="2560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 eaLnBrk="1" hangingPunct="1">
              <a:defRPr sz="1300">
                <a:latin typeface="Arial" charset="0"/>
              </a:defRPr>
            </a:lvl1pPr>
          </a:lstStyle>
          <a:p>
            <a:fld id="{911B1B19-18A7-46BE-88D9-2164BF8B47A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1284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11B1B19-18A7-46BE-88D9-2164BF8B47A1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047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11B1B19-18A7-46BE-88D9-2164BF8B47A1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07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" y="3429000"/>
            <a:ext cx="8382000" cy="838200"/>
          </a:xfrm>
        </p:spPr>
        <p:txBody>
          <a:bodyPr/>
          <a:lstStyle>
            <a:lvl1pPr>
              <a:defRPr b="1">
                <a:solidFill>
                  <a:srgbClr val="005481"/>
                </a:solidFill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343400"/>
            <a:ext cx="6400800" cy="533400"/>
          </a:xfrm>
        </p:spPr>
        <p:txBody>
          <a:bodyPr/>
          <a:lstStyle>
            <a:lvl1pPr marL="0" indent="0" algn="ctr">
              <a:buFont typeface="Times" charset="0"/>
              <a:buNone/>
              <a:defRPr sz="2500"/>
            </a:lvl1pPr>
          </a:lstStyle>
          <a:p>
            <a:pPr lvl="0"/>
            <a:r>
              <a:rPr lang="en-US" noProof="0"/>
              <a:t>Click to edit Master subtitle style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6A1DDAA-9DEF-C793-E234-9C1E036F06D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04800" y="228600"/>
            <a:ext cx="1319514" cy="121344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609600"/>
            <a:ext cx="1943100" cy="5410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5676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685800" y="1600200"/>
            <a:ext cx="7772400" cy="1588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9" name="TextBox 8"/>
          <p:cNvSpPr txBox="1"/>
          <p:nvPr/>
        </p:nvSpPr>
        <p:spPr>
          <a:xfrm>
            <a:off x="3657600" y="6324600"/>
            <a:ext cx="1143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243F038F-B3AC-45EB-9E06-50685942F90C}" type="slidenum">
              <a:rPr lang="en-US" sz="1100" smtClean="0"/>
              <a:pPr algn="ctr"/>
              <a:t>‹#›</a:t>
            </a:fld>
            <a:endParaRPr lang="en-US" sz="110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981200"/>
            <a:ext cx="38100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81200"/>
            <a:ext cx="3810000" cy="4038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609600"/>
            <a:ext cx="7772400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981200"/>
            <a:ext cx="7772400" cy="4038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1029" name="Picture 1" descr="CMU_logo_horiz_187 red.jpg"/>
          <p:cNvPicPr>
            <a:picLocks noChangeAspect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196850" y="153988"/>
            <a:ext cx="3736975" cy="334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516B1DB-5E49-1EA2-8C18-34B3643D7DAB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391400" y="6096000"/>
            <a:ext cx="1388962" cy="56359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Osaka" charset="0"/>
          <a:cs typeface="Osaka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rgbClr val="005481"/>
        </a:buClr>
        <a:buFont typeface="Times" charset="0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84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7200" y="3048000"/>
            <a:ext cx="8382000" cy="838200"/>
          </a:xfrm>
        </p:spPr>
        <p:txBody>
          <a:bodyPr/>
          <a:lstStyle/>
          <a:p>
            <a:pPr algn="ctr"/>
            <a:r>
              <a:rPr lang="en-US" dirty="0"/>
              <a:t>Manufacturing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78B584-B072-AC51-6AB2-2FE1B0D4EA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3711" y="5736566"/>
            <a:ext cx="2245489" cy="112143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B0C48-47F3-E62C-781C-D53F27CCD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</a:t>
            </a:r>
            <a:r>
              <a:rPr lang="en-US" baseline="0" dirty="0"/>
              <a:t> goal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BCAE85-DB56-0259-2202-0F02387D9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system to manage the production sequence for a product line.</a:t>
            </a:r>
          </a:p>
        </p:txBody>
      </p:sp>
    </p:spTree>
    <p:extLst>
      <p:ext uri="{BB962C8B-B14F-4D97-AF65-F5344CB8AC3E}">
        <p14:creationId xmlns:p14="http://schemas.microsoft.com/office/powerpoint/2010/main" val="10015746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23B8-7E43-0879-BA32-6ED09682F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19100"/>
            <a:ext cx="7772400" cy="1143000"/>
          </a:xfrm>
        </p:spPr>
        <p:txBody>
          <a:bodyPr/>
          <a:lstStyle/>
          <a:p>
            <a:r>
              <a:rPr lang="en-US" sz="3600" dirty="0"/>
              <a:t>Outline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B0A86-0E27-5516-A58F-93931A59A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4038600"/>
          </a:xfrm>
        </p:spPr>
        <p:txBody>
          <a:bodyPr/>
          <a:lstStyle/>
          <a:p>
            <a:pPr lvl="0"/>
            <a:r>
              <a:rPr lang="en-US" sz="2800" dirty="0"/>
              <a:t>Business conte</a:t>
            </a:r>
            <a:r>
              <a:rPr lang="en-US" sz="2800" b="1" dirty="0"/>
              <a:t>xt</a:t>
            </a:r>
            <a:endParaRPr lang="en-US" sz="2800" dirty="0"/>
          </a:p>
          <a:p>
            <a:pPr lvl="0"/>
            <a:r>
              <a:rPr lang="en-US" sz="2800" b="1" dirty="0"/>
              <a:t>Use cases</a:t>
            </a:r>
          </a:p>
          <a:p>
            <a:pPr lvl="0"/>
            <a:r>
              <a:rPr lang="en-US" sz="2800" dirty="0"/>
              <a:t>Constraints</a:t>
            </a:r>
          </a:p>
          <a:p>
            <a:pPr lvl="0"/>
            <a:r>
              <a:rPr lang="en-US" sz="2800" dirty="0"/>
              <a:t>Quality</a:t>
            </a:r>
            <a:r>
              <a:rPr lang="en-US" sz="2800" baseline="0" dirty="0"/>
              <a:t> requirements</a:t>
            </a:r>
          </a:p>
          <a:p>
            <a:pPr lvl="0"/>
            <a:r>
              <a:rPr lang="en-US" sz="2800" baseline="0" dirty="0"/>
              <a:t>Software architecture </a:t>
            </a:r>
          </a:p>
          <a:p>
            <a:pPr lvl="0"/>
            <a:r>
              <a:rPr lang="en-US" sz="2800" dirty="0">
                <a:effectLst/>
              </a:rPr>
              <a:t>Satisfying requirements</a:t>
            </a:r>
          </a:p>
          <a:p>
            <a:pPr rtl="0" eaLnBrk="1" fontAlgn="base" hangingPunct="1"/>
            <a:r>
              <a:rPr lang="en-US" dirty="0"/>
              <a:t>Prepare for the next iteration</a:t>
            </a:r>
            <a:endParaRPr lang="en-US" sz="2800" dirty="0">
              <a:effectLst/>
            </a:endParaRPr>
          </a:p>
          <a:p>
            <a:pPr rtl="0" eaLnBrk="1" fontAlgn="base" hangingPunct="1"/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874354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A77D2-BB97-EB01-6DDA-3846EE326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457200"/>
            <a:ext cx="7772400" cy="1143000"/>
          </a:xfrm>
        </p:spPr>
        <p:txBody>
          <a:bodyPr/>
          <a:lstStyle/>
          <a:p>
            <a:r>
              <a:rPr lang="en-US" dirty="0"/>
              <a:t>UC 1 </a:t>
            </a:r>
            <a:r>
              <a:rPr lang="en-US" dirty="0">
                <a:solidFill>
                  <a:schemeClr val="tx1"/>
                </a:solidFill>
              </a:rPr>
              <a:t>Add, change, and remove functionality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EC26F-CC35-EA83-E1EC-A661D242B5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u="none" strike="noStrike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user adds or removes assets in the production line.</a:t>
            </a:r>
          </a:p>
        </p:txBody>
      </p:sp>
    </p:spTree>
    <p:extLst>
      <p:ext uri="{BB962C8B-B14F-4D97-AF65-F5344CB8AC3E}">
        <p14:creationId xmlns:p14="http://schemas.microsoft.com/office/powerpoint/2010/main" val="3792534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BF31EA-8B6B-B010-4B25-55EBC95B1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UC-2: Detect changes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345041-C9EA-F04C-676D-145597BC52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u="none" strike="noStrike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system can detect and react to events from an asset.</a:t>
            </a:r>
          </a:p>
        </p:txBody>
      </p:sp>
    </p:spTree>
    <p:extLst>
      <p:ext uri="{BB962C8B-B14F-4D97-AF65-F5344CB8AC3E}">
        <p14:creationId xmlns:p14="http://schemas.microsoft.com/office/powerpoint/2010/main" val="99248123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70F568-B420-F03D-938B-1D4D67AA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UC 3 – production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20051F-6DFC-9611-B1D5-62C91BF11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81200"/>
            <a:ext cx="3657600" cy="4038600"/>
          </a:xfrm>
        </p:spPr>
        <p:txBody>
          <a:bodyPr/>
          <a:lstStyle/>
          <a:p>
            <a:r>
              <a:rPr lang="en-US" dirty="0"/>
              <a:t>A product line can be configured to support a plan</a:t>
            </a:r>
          </a:p>
          <a:p>
            <a:r>
              <a:rPr lang="en-US" dirty="0"/>
              <a:t>May involve terminating existing plan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08E781-DA7C-385E-1A77-E96DBA0810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000" y="1981200"/>
            <a:ext cx="4653023" cy="3117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180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5941F-B6C5-547E-C310-B8C00BE58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UC 4 - Data gathering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9FFE2D-1369-A883-E0C7-DCEB7581F3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system gathers performance</a:t>
            </a:r>
            <a:r>
              <a:rPr lang="en-US" baseline="0" dirty="0"/>
              <a:t> data from individual assets, aggregating them, and analyzing them.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556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23B8-7E43-0879-BA32-6ED09682F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19100"/>
            <a:ext cx="7772400" cy="1143000"/>
          </a:xfrm>
        </p:spPr>
        <p:txBody>
          <a:bodyPr/>
          <a:lstStyle/>
          <a:p>
            <a:r>
              <a:rPr lang="en-US" sz="3600" dirty="0"/>
              <a:t>Outline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B0A86-0E27-5516-A58F-93931A59A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4038600"/>
          </a:xfrm>
        </p:spPr>
        <p:txBody>
          <a:bodyPr/>
          <a:lstStyle/>
          <a:p>
            <a:pPr lvl="0"/>
            <a:r>
              <a:rPr lang="en-US" sz="2800" dirty="0"/>
              <a:t>Business conte</a:t>
            </a:r>
            <a:r>
              <a:rPr lang="en-US" sz="2800" b="1" dirty="0"/>
              <a:t>xt</a:t>
            </a:r>
            <a:endParaRPr lang="en-US" sz="2800" dirty="0"/>
          </a:p>
          <a:p>
            <a:pPr lvl="0"/>
            <a:r>
              <a:rPr lang="en-US" sz="2800" dirty="0"/>
              <a:t>Use cases</a:t>
            </a:r>
          </a:p>
          <a:p>
            <a:pPr lvl="0"/>
            <a:r>
              <a:rPr lang="en-US" sz="2800" b="1" dirty="0"/>
              <a:t>Constraints</a:t>
            </a:r>
          </a:p>
          <a:p>
            <a:pPr lvl="0"/>
            <a:r>
              <a:rPr lang="en-US" sz="2800" dirty="0"/>
              <a:t>Quality</a:t>
            </a:r>
            <a:r>
              <a:rPr lang="en-US" sz="2800" baseline="0" dirty="0"/>
              <a:t> requirements</a:t>
            </a:r>
          </a:p>
          <a:p>
            <a:pPr lvl="0"/>
            <a:r>
              <a:rPr lang="en-US" sz="2800" baseline="0" dirty="0"/>
              <a:t>Software architecture </a:t>
            </a:r>
          </a:p>
          <a:p>
            <a:pPr lvl="0"/>
            <a:r>
              <a:rPr lang="en-US" sz="2800" dirty="0">
                <a:effectLst/>
              </a:rPr>
              <a:t>Satisfying requirements</a:t>
            </a:r>
          </a:p>
          <a:p>
            <a:pPr rtl="0" eaLnBrk="1" fontAlgn="base" hangingPunct="1"/>
            <a:r>
              <a:rPr lang="en-US" dirty="0"/>
              <a:t>Prepare for the next iteration</a:t>
            </a:r>
            <a:endParaRPr lang="en-US" sz="2800" dirty="0">
              <a:effectLst/>
            </a:endParaRPr>
          </a:p>
          <a:p>
            <a:pPr rtl="0" eaLnBrk="1" fontAlgn="base" hangingPunct="1"/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884737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94BC4-F97D-ED1B-C19B-670D42337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3A424-0131-038A-73A7-381876CCD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system must interact with existing external services such as an ERP system.</a:t>
            </a:r>
          </a:p>
        </p:txBody>
      </p:sp>
    </p:spTree>
    <p:extLst>
      <p:ext uri="{BB962C8B-B14F-4D97-AF65-F5344CB8AC3E}">
        <p14:creationId xmlns:p14="http://schemas.microsoft.com/office/powerpoint/2010/main" val="16804264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8557-170F-EA12-654E-F141B3004A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Constraints on assets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E51474-80F0-25F1-2D20-DD987FA85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rtl="0" eaLnBrk="1" fontAlgn="base" hangingPunct="1"/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Assets can be dynamically configured</a:t>
            </a:r>
            <a:r>
              <a:rPr lang="en-US" sz="28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sz="2800" dirty="0">
              <a:effectLst/>
            </a:endParaRPr>
          </a:p>
          <a:p>
            <a:pPr rtl="0" eaLnBrk="1" fontAlgn="base" hangingPunct="1"/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Assets must have a defined set of capabilities that can be exported and invoked.</a:t>
            </a:r>
            <a:endParaRPr lang="en-US" dirty="0">
              <a:effectLst/>
            </a:endParaRPr>
          </a:p>
          <a:p>
            <a:pPr rtl="0" eaLnBrk="1" fontAlgn="base" hangingPunct="1"/>
            <a:r>
              <a:rPr lang="en-US" sz="28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When</a:t>
            </a:r>
            <a:r>
              <a:rPr lang="en-US" sz="28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capability is invoked, an asset publishes actions associated with that capability.</a:t>
            </a:r>
            <a:endParaRPr lang="en-US" dirty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66362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23B8-7E43-0879-BA32-6ED09682F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19100"/>
            <a:ext cx="7772400" cy="1143000"/>
          </a:xfrm>
        </p:spPr>
        <p:txBody>
          <a:bodyPr/>
          <a:lstStyle/>
          <a:p>
            <a:r>
              <a:rPr lang="en-US" sz="3600" dirty="0"/>
              <a:t>Outline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B0A86-0E27-5516-A58F-93931A59A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4038600"/>
          </a:xfrm>
        </p:spPr>
        <p:txBody>
          <a:bodyPr/>
          <a:lstStyle/>
          <a:p>
            <a:pPr lvl="0"/>
            <a:r>
              <a:rPr lang="en-US" sz="2800" dirty="0"/>
              <a:t>Business conte</a:t>
            </a:r>
            <a:r>
              <a:rPr lang="en-US" sz="2800" b="1" dirty="0"/>
              <a:t>xt</a:t>
            </a:r>
            <a:endParaRPr lang="en-US" sz="2800" dirty="0"/>
          </a:p>
          <a:p>
            <a:pPr lvl="0"/>
            <a:r>
              <a:rPr lang="en-US" sz="2800" dirty="0"/>
              <a:t>Use cases</a:t>
            </a:r>
          </a:p>
          <a:p>
            <a:pPr lvl="0"/>
            <a:r>
              <a:rPr lang="en-US" sz="2800" dirty="0"/>
              <a:t>Constraints</a:t>
            </a:r>
          </a:p>
          <a:p>
            <a:pPr lvl="0"/>
            <a:r>
              <a:rPr lang="en-US" sz="2800" b="1" dirty="0"/>
              <a:t>Quality</a:t>
            </a:r>
            <a:r>
              <a:rPr lang="en-US" sz="2800" b="1" baseline="0" dirty="0"/>
              <a:t> requirements</a:t>
            </a:r>
          </a:p>
          <a:p>
            <a:pPr lvl="0"/>
            <a:r>
              <a:rPr lang="en-US" sz="2800" baseline="0" dirty="0"/>
              <a:t>Software architecture </a:t>
            </a:r>
          </a:p>
          <a:p>
            <a:pPr lvl="0"/>
            <a:r>
              <a:rPr lang="en-US" sz="2800" dirty="0">
                <a:effectLst/>
              </a:rPr>
              <a:t>Satisfying requirements</a:t>
            </a:r>
          </a:p>
          <a:p>
            <a:pPr rtl="0" eaLnBrk="1" fontAlgn="base" hangingPunct="1"/>
            <a:r>
              <a:rPr lang="en-US" dirty="0"/>
              <a:t>Prepare for the next iteration</a:t>
            </a:r>
            <a:endParaRPr lang="en-US" sz="2800" dirty="0">
              <a:effectLst/>
            </a:endParaRPr>
          </a:p>
          <a:p>
            <a:pPr rtl="0" eaLnBrk="1" fontAlgn="base" hangingPunct="1"/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65901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23B8-7E43-0879-BA32-6ED09682F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19100"/>
            <a:ext cx="7772400" cy="1143000"/>
          </a:xfrm>
        </p:spPr>
        <p:txBody>
          <a:bodyPr/>
          <a:lstStyle/>
          <a:p>
            <a:r>
              <a:rPr lang="en-US" sz="3600" dirty="0"/>
              <a:t>Outline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B0A86-0E27-5516-A58F-93931A59A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4038600"/>
          </a:xfrm>
        </p:spPr>
        <p:txBody>
          <a:bodyPr/>
          <a:lstStyle/>
          <a:p>
            <a:pPr lvl="0"/>
            <a:r>
              <a:rPr lang="en-US" sz="2800" b="1" dirty="0"/>
              <a:t>Business context</a:t>
            </a:r>
          </a:p>
          <a:p>
            <a:pPr lvl="0"/>
            <a:r>
              <a:rPr lang="en-US" sz="2800" dirty="0"/>
              <a:t>Use cases</a:t>
            </a:r>
          </a:p>
          <a:p>
            <a:pPr lvl="0"/>
            <a:r>
              <a:rPr lang="en-US" sz="2800" dirty="0"/>
              <a:t>Constraints</a:t>
            </a:r>
          </a:p>
          <a:p>
            <a:pPr lvl="0"/>
            <a:r>
              <a:rPr lang="en-US" sz="2800" dirty="0"/>
              <a:t>Quality</a:t>
            </a:r>
            <a:r>
              <a:rPr lang="en-US" sz="2800" baseline="0" dirty="0"/>
              <a:t> requirements</a:t>
            </a:r>
          </a:p>
          <a:p>
            <a:pPr lvl="0"/>
            <a:r>
              <a:rPr lang="en-US" sz="2800" baseline="0" dirty="0"/>
              <a:t>Software architecture </a:t>
            </a:r>
          </a:p>
          <a:p>
            <a:pPr lvl="0"/>
            <a:r>
              <a:rPr lang="en-US" sz="2800" dirty="0">
                <a:effectLst/>
              </a:rPr>
              <a:t>Satisfying requirements</a:t>
            </a:r>
          </a:p>
          <a:p>
            <a:pPr rtl="0" eaLnBrk="1" fontAlgn="base" hangingPunct="1"/>
            <a:r>
              <a:rPr lang="en-US" dirty="0"/>
              <a:t>Prepare for the next iteration</a:t>
            </a:r>
            <a:endParaRPr lang="en-US" sz="2800" dirty="0">
              <a:effectLst/>
            </a:endParaRPr>
          </a:p>
          <a:p>
            <a:pPr rtl="0" eaLnBrk="1" fontAlgn="base" hangingPunct="1"/>
            <a:endParaRPr lang="en-US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325085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A109-2293-7655-8110-F1A85983B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QA</a:t>
            </a:r>
            <a:r>
              <a:rPr lang="en-US" baseline="0" dirty="0"/>
              <a:t> 1 Availability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C3296-C759-65F9-9E9C-BD84A7EDA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system must propose solutions within a given time frame if a failure occurs.</a:t>
            </a:r>
          </a:p>
        </p:txBody>
      </p:sp>
    </p:spTree>
    <p:extLst>
      <p:ext uri="{BB962C8B-B14F-4D97-AF65-F5344CB8AC3E}">
        <p14:creationId xmlns:p14="http://schemas.microsoft.com/office/powerpoint/2010/main" val="35914342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B614C-5D44-F61C-DF6F-BB211A2F9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QA 2 interoperability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990E28-E7CE-9EEB-D168-603D53CF0F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system must be able to register resource capabilities from the assets.</a:t>
            </a:r>
          </a:p>
          <a:p>
            <a:r>
              <a:rPr lang="en-US" dirty="0"/>
              <a:t>The system must be able to communicate with assets using a standard protocol.</a:t>
            </a:r>
          </a:p>
        </p:txBody>
      </p:sp>
    </p:spTree>
    <p:extLst>
      <p:ext uri="{BB962C8B-B14F-4D97-AF65-F5344CB8AC3E}">
        <p14:creationId xmlns:p14="http://schemas.microsoft.com/office/powerpoint/2010/main" val="6886623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26E61-FA33-A2B8-369A-A08B9CC16B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QA 3 Reconfigurability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36E4C3-90AF-4508-E9FE-CC01E6038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system must be able to handle runtime adjustment of the production schedule.</a:t>
            </a:r>
          </a:p>
        </p:txBody>
      </p:sp>
    </p:spTree>
    <p:extLst>
      <p:ext uri="{BB962C8B-B14F-4D97-AF65-F5344CB8AC3E}">
        <p14:creationId xmlns:p14="http://schemas.microsoft.com/office/powerpoint/2010/main" val="28238197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0E33AC-E212-A387-80BD-920DBC7DA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QA 4 Modifiability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04584-D395-B67D-3FC2-D0B0E5D87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services can be added to the system without affecting existing services and with minimal effort.</a:t>
            </a:r>
          </a:p>
        </p:txBody>
      </p:sp>
    </p:spTree>
    <p:extLst>
      <p:ext uri="{BB962C8B-B14F-4D97-AF65-F5344CB8AC3E}">
        <p14:creationId xmlns:p14="http://schemas.microsoft.com/office/powerpoint/2010/main" val="7978006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F23B8-7E43-0879-BA32-6ED09682F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19100"/>
            <a:ext cx="7772400" cy="1143000"/>
          </a:xfrm>
        </p:spPr>
        <p:txBody>
          <a:bodyPr/>
          <a:lstStyle/>
          <a:p>
            <a:r>
              <a:rPr lang="en-US" sz="3600" dirty="0"/>
              <a:t>Outline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B0A86-0E27-5516-A58F-93931A59A6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676400"/>
            <a:ext cx="7772400" cy="4038600"/>
          </a:xfrm>
        </p:spPr>
        <p:txBody>
          <a:bodyPr/>
          <a:lstStyle/>
          <a:p>
            <a:pPr lvl="0"/>
            <a:r>
              <a:rPr lang="en-US" sz="2800" dirty="0"/>
              <a:t>Business conte</a:t>
            </a:r>
            <a:r>
              <a:rPr lang="en-US" sz="2800" b="1" dirty="0"/>
              <a:t>xt</a:t>
            </a:r>
            <a:endParaRPr lang="en-US" sz="2800" dirty="0"/>
          </a:p>
          <a:p>
            <a:pPr lvl="0"/>
            <a:r>
              <a:rPr lang="en-US" sz="2800" dirty="0"/>
              <a:t>Use cases</a:t>
            </a:r>
          </a:p>
          <a:p>
            <a:pPr lvl="0"/>
            <a:r>
              <a:rPr lang="en-US" sz="2800" dirty="0"/>
              <a:t>Constraints</a:t>
            </a:r>
          </a:p>
          <a:p>
            <a:pPr lvl="0"/>
            <a:r>
              <a:rPr lang="en-US" sz="2800" dirty="0"/>
              <a:t>Quality</a:t>
            </a:r>
            <a:r>
              <a:rPr lang="en-US" sz="2800" baseline="0" dirty="0"/>
              <a:t> requirements</a:t>
            </a:r>
          </a:p>
          <a:p>
            <a:pPr lvl="0"/>
            <a:r>
              <a:rPr lang="en-US" sz="2800" b="1" baseline="0" dirty="0"/>
              <a:t>Software architecture </a:t>
            </a:r>
          </a:p>
          <a:p>
            <a:pPr lvl="0"/>
            <a:r>
              <a:rPr lang="en-US" sz="2800" dirty="0">
                <a:effectLst/>
              </a:rPr>
              <a:t>Satisfying requirements</a:t>
            </a:r>
          </a:p>
          <a:p>
            <a:pPr rtl="0" eaLnBrk="1" fontAlgn="base" hangingPunct="1"/>
            <a:r>
              <a:rPr lang="en-US" dirty="0"/>
              <a:t>Prepare for the next iteration</a:t>
            </a:r>
            <a:endParaRPr lang="en-US" sz="28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101040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BFC5D70B-D788-540F-59FF-4DD02B3F0DD6}"/>
              </a:ext>
            </a:extLst>
          </p:cNvPr>
          <p:cNvSpPr/>
          <p:nvPr/>
        </p:nvSpPr>
        <p:spPr bwMode="auto">
          <a:xfrm>
            <a:off x="6400663" y="2913487"/>
            <a:ext cx="2895736" cy="193743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sz="2400" dirty="0">
              <a:solidFill>
                <a:srgbClr val="000000"/>
              </a:solidFill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E3C7412F-55CF-9292-7E55-156A9B722C08}"/>
              </a:ext>
            </a:extLst>
          </p:cNvPr>
          <p:cNvSpPr/>
          <p:nvPr/>
        </p:nvSpPr>
        <p:spPr bwMode="auto">
          <a:xfrm>
            <a:off x="9658" y="5507794"/>
            <a:ext cx="9134341" cy="1350206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Production 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Floor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F1D371-41CE-1513-5A50-CE508D29D3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381000"/>
            <a:ext cx="7772400" cy="1143000"/>
          </a:xfrm>
        </p:spPr>
        <p:txBody>
          <a:bodyPr/>
          <a:lstStyle/>
          <a:p>
            <a:r>
              <a:rPr lang="en-US" dirty="0"/>
              <a:t>Modules</a:t>
            </a: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D0ED47F-A199-5A0C-7236-7F3B274FC977}"/>
              </a:ext>
            </a:extLst>
          </p:cNvPr>
          <p:cNvSpPr/>
          <p:nvPr/>
        </p:nvSpPr>
        <p:spPr bwMode="auto">
          <a:xfrm>
            <a:off x="218163" y="1761779"/>
            <a:ext cx="1125245" cy="970379"/>
          </a:xfrm>
          <a:prstGeom prst="roundRect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HMI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96BDF4B-DB91-1E74-52BF-5B81A792032A}"/>
              </a:ext>
            </a:extLst>
          </p:cNvPr>
          <p:cNvSpPr/>
          <p:nvPr/>
        </p:nvSpPr>
        <p:spPr bwMode="auto">
          <a:xfrm>
            <a:off x="1588404" y="5602827"/>
            <a:ext cx="1535796" cy="1178973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Warehouse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54DE3417-3E80-EB8B-AE8A-A033BD23879D}"/>
              </a:ext>
            </a:extLst>
          </p:cNvPr>
          <p:cNvSpPr/>
          <p:nvPr/>
        </p:nvSpPr>
        <p:spPr bwMode="auto">
          <a:xfrm>
            <a:off x="7204755" y="1767578"/>
            <a:ext cx="1676400" cy="838200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External Service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439FA99D-B440-6EE8-0829-FDC6A4A5B876}"/>
              </a:ext>
            </a:extLst>
          </p:cNvPr>
          <p:cNvSpPr/>
          <p:nvPr/>
        </p:nvSpPr>
        <p:spPr bwMode="auto">
          <a:xfrm>
            <a:off x="1143000" y="4588431"/>
            <a:ext cx="4876794" cy="521932"/>
          </a:xfrm>
          <a:prstGeom prst="roundRect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Message Bus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A8398AFE-A076-6C71-2658-A3D6E2E98741}"/>
              </a:ext>
            </a:extLst>
          </p:cNvPr>
          <p:cNvSpPr/>
          <p:nvPr/>
        </p:nvSpPr>
        <p:spPr bwMode="auto">
          <a:xfrm>
            <a:off x="1920957" y="1761779"/>
            <a:ext cx="1339949" cy="921652"/>
          </a:xfrm>
          <a:prstGeom prst="roundRect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Analysis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740EF57-D518-F408-2B90-DA301DFF54B5}"/>
              </a:ext>
            </a:extLst>
          </p:cNvPr>
          <p:cNvSpPr/>
          <p:nvPr/>
        </p:nvSpPr>
        <p:spPr bwMode="auto">
          <a:xfrm>
            <a:off x="3420838" y="5602827"/>
            <a:ext cx="1913162" cy="1178973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000" dirty="0"/>
              <a:t>Autonomous</a:t>
            </a:r>
            <a:r>
              <a:rPr lang="en-US" sz="20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 Mobile Robot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30AE6A70-D219-C223-FA11-5258BD5C1B4C}"/>
              </a:ext>
            </a:extLst>
          </p:cNvPr>
          <p:cNvSpPr/>
          <p:nvPr/>
        </p:nvSpPr>
        <p:spPr bwMode="auto">
          <a:xfrm>
            <a:off x="5612587" y="5602827"/>
            <a:ext cx="1474013" cy="1142998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Magnetic Transport Track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7B0D91B-33B3-E48C-4C52-80D06D0F604E}"/>
              </a:ext>
            </a:extLst>
          </p:cNvPr>
          <p:cNvSpPr/>
          <p:nvPr/>
        </p:nvSpPr>
        <p:spPr bwMode="auto">
          <a:xfrm>
            <a:off x="7543799" y="5602827"/>
            <a:ext cx="1474013" cy="1102773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Production Cell(s)</a:t>
            </a:r>
            <a:endParaRPr kumimoji="0" lang="en-US" sz="20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9E98B94-2919-E9F9-F12F-60F218F3DACD}"/>
              </a:ext>
            </a:extLst>
          </p:cNvPr>
          <p:cNvSpPr txBox="1"/>
          <p:nvPr/>
        </p:nvSpPr>
        <p:spPr>
          <a:xfrm>
            <a:off x="6705600" y="2914471"/>
            <a:ext cx="24383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Key</a:t>
            </a:r>
          </a:p>
          <a:p>
            <a:endParaRPr lang="en-US" sz="1600" dirty="0">
              <a:solidFill>
                <a:srgbClr val="00B0F0"/>
              </a:solidFill>
            </a:endParaRPr>
          </a:p>
          <a:p>
            <a:endParaRPr lang="en-US" sz="1600" dirty="0">
              <a:solidFill>
                <a:srgbClr val="CC0000"/>
              </a:solidFill>
            </a:endParaRPr>
          </a:p>
          <a:p>
            <a:r>
              <a:rPr lang="en-US" sz="1600" dirty="0"/>
              <a:t>         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D4725A5D-B245-6215-E5EE-822F40ED50F2}"/>
              </a:ext>
            </a:extLst>
          </p:cNvPr>
          <p:cNvSpPr/>
          <p:nvPr/>
        </p:nvSpPr>
        <p:spPr bwMode="auto">
          <a:xfrm>
            <a:off x="6889650" y="3343365"/>
            <a:ext cx="1339949" cy="321510"/>
          </a:xfrm>
          <a:prstGeom prst="roundRect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charset="0"/>
                <a:ea typeface="Osaka" charset="0"/>
                <a:cs typeface="Osaka" charset="0"/>
              </a:rPr>
              <a:t>New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F4078C48-BE7D-66A4-4EE0-860591CB1E90}"/>
              </a:ext>
            </a:extLst>
          </p:cNvPr>
          <p:cNvSpPr/>
          <p:nvPr/>
        </p:nvSpPr>
        <p:spPr bwMode="auto">
          <a:xfrm>
            <a:off x="6901842" y="3774286"/>
            <a:ext cx="1407226" cy="514171"/>
          </a:xfrm>
          <a:prstGeom prst="roundRect">
            <a:avLst/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Legacy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A715F769-790D-CCB1-D5D5-14A55B4A39B0}"/>
              </a:ext>
            </a:extLst>
          </p:cNvPr>
          <p:cNvSpPr/>
          <p:nvPr/>
        </p:nvSpPr>
        <p:spPr bwMode="auto">
          <a:xfrm>
            <a:off x="3838455" y="1761779"/>
            <a:ext cx="1919119" cy="921652"/>
          </a:xfrm>
          <a:prstGeom prst="roundRect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Asset Manager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0FC5F19D-0EEE-467B-571C-BAC92B05CF70}"/>
              </a:ext>
            </a:extLst>
          </p:cNvPr>
          <p:cNvSpPr/>
          <p:nvPr/>
        </p:nvSpPr>
        <p:spPr bwMode="auto">
          <a:xfrm>
            <a:off x="4506322" y="3200400"/>
            <a:ext cx="1665878" cy="970380"/>
          </a:xfrm>
          <a:prstGeom prst="roundRect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dirty="0">
                <a:solidFill>
                  <a:srgbClr val="000000"/>
                </a:solidFill>
                <a:latin typeface="Times" charset="0"/>
                <a:ea typeface="Osaka" charset="0"/>
                <a:cs typeface="Osaka" charset="0"/>
              </a:rPr>
              <a:t>Production Planner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Times" charset="0"/>
              <a:ea typeface="Osaka" charset="0"/>
              <a:cs typeface="Osaka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EE74E06D-C5EC-8212-F03E-4ED7B55DC566}"/>
              </a:ext>
            </a:extLst>
          </p:cNvPr>
          <p:cNvCxnSpPr/>
          <p:nvPr/>
        </p:nvCxnSpPr>
        <p:spPr bwMode="auto">
          <a:xfrm>
            <a:off x="7014753" y="4648200"/>
            <a:ext cx="605247" cy="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A1E405B-D114-6A9C-C34C-CF50972BA159}"/>
              </a:ext>
            </a:extLst>
          </p:cNvPr>
          <p:cNvSpPr txBox="1"/>
          <p:nvPr/>
        </p:nvSpPr>
        <p:spPr>
          <a:xfrm>
            <a:off x="7772400" y="4419600"/>
            <a:ext cx="12859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Message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7E7102B-22D1-7053-61EF-BA4B0A24CC7D}"/>
              </a:ext>
            </a:extLst>
          </p:cNvPr>
          <p:cNvCxnSpPr/>
          <p:nvPr/>
        </p:nvCxnSpPr>
        <p:spPr bwMode="auto">
          <a:xfrm>
            <a:off x="2356302" y="5110363"/>
            <a:ext cx="0" cy="52843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1D70E6E5-D633-2274-8B46-BB310BDC6D82}"/>
              </a:ext>
            </a:extLst>
          </p:cNvPr>
          <p:cNvCxnSpPr/>
          <p:nvPr/>
        </p:nvCxnSpPr>
        <p:spPr bwMode="auto">
          <a:xfrm flipH="1">
            <a:off x="4424836" y="5118578"/>
            <a:ext cx="9658" cy="512006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B9820F89-C7FE-CB76-B2D3-744452A2B3B1}"/>
              </a:ext>
            </a:extLst>
          </p:cNvPr>
          <p:cNvCxnSpPr/>
          <p:nvPr/>
        </p:nvCxnSpPr>
        <p:spPr bwMode="auto">
          <a:xfrm>
            <a:off x="5759028" y="5036666"/>
            <a:ext cx="19523" cy="602134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F565266-3586-B308-600F-7509EC5B3F12}"/>
              </a:ext>
            </a:extLst>
          </p:cNvPr>
          <p:cNvCxnSpPr/>
          <p:nvPr/>
        </p:nvCxnSpPr>
        <p:spPr bwMode="auto">
          <a:xfrm>
            <a:off x="6057127" y="5070136"/>
            <a:ext cx="1474013" cy="644864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03497507-0996-ADD2-D514-4278AA6CE0B6}"/>
              </a:ext>
            </a:extLst>
          </p:cNvPr>
          <p:cNvCxnSpPr/>
          <p:nvPr/>
        </p:nvCxnSpPr>
        <p:spPr bwMode="auto">
          <a:xfrm>
            <a:off x="2057400" y="4155736"/>
            <a:ext cx="0" cy="4326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2A1F6316-70C4-0290-33A8-CE13F087CE67}"/>
              </a:ext>
            </a:extLst>
          </p:cNvPr>
          <p:cNvCxnSpPr/>
          <p:nvPr/>
        </p:nvCxnSpPr>
        <p:spPr bwMode="auto">
          <a:xfrm>
            <a:off x="4953000" y="4155736"/>
            <a:ext cx="0" cy="43269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431C1F79-6363-CD95-B6B8-95C04421E399}"/>
              </a:ext>
            </a:extLst>
          </p:cNvPr>
          <p:cNvCxnSpPr/>
          <p:nvPr/>
        </p:nvCxnSpPr>
        <p:spPr bwMode="auto">
          <a:xfrm>
            <a:off x="2971800" y="2605778"/>
            <a:ext cx="0" cy="2025246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148F83C-BD4C-EFC3-7F3E-9B31535ECDA6}"/>
              </a:ext>
            </a:extLst>
          </p:cNvPr>
          <p:cNvCxnSpPr/>
          <p:nvPr/>
        </p:nvCxnSpPr>
        <p:spPr bwMode="auto">
          <a:xfrm>
            <a:off x="4114800" y="2683431"/>
            <a:ext cx="0" cy="1932615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4ED02489-51DF-9944-4704-C27E40DC5CCC}"/>
              </a:ext>
            </a:extLst>
          </p:cNvPr>
          <p:cNvCxnSpPr/>
          <p:nvPr/>
        </p:nvCxnSpPr>
        <p:spPr bwMode="auto">
          <a:xfrm>
            <a:off x="1143000" y="2758178"/>
            <a:ext cx="0" cy="2025246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A1B095EC-090F-D8D7-C105-A0E6FD3F011A}"/>
              </a:ext>
            </a:extLst>
          </p:cNvPr>
          <p:cNvSpPr/>
          <p:nvPr/>
        </p:nvSpPr>
        <p:spPr bwMode="auto">
          <a:xfrm>
            <a:off x="228731" y="3429000"/>
            <a:ext cx="2362200" cy="762000"/>
          </a:xfrm>
          <a:prstGeom prst="roundRect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Times" charset="0"/>
                <a:ea typeface="Osaka" charset="0"/>
                <a:cs typeface="Osaka" charset="0"/>
              </a:rPr>
              <a:t>Orchestrator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E147710D-99C1-48FA-E788-18B14DFD5391}"/>
              </a:ext>
            </a:extLst>
          </p:cNvPr>
          <p:cNvCxnSpPr>
            <a:endCxn id="7" idx="1"/>
          </p:cNvCxnSpPr>
          <p:nvPr/>
        </p:nvCxnSpPr>
        <p:spPr bwMode="auto">
          <a:xfrm flipV="1">
            <a:off x="5778551" y="2186678"/>
            <a:ext cx="1426204" cy="989217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B83AA902-868B-E46C-0A1A-14F26DE6FBB3}"/>
              </a:ext>
            </a:extLst>
          </p:cNvPr>
          <p:cNvCxnSpPr/>
          <p:nvPr/>
        </p:nvCxnSpPr>
        <p:spPr bwMode="auto">
          <a:xfrm>
            <a:off x="5757574" y="2075286"/>
            <a:ext cx="1478380" cy="0"/>
          </a:xfrm>
          <a:prstGeom prst="straightConnector1">
            <a:avLst/>
          </a:prstGeom>
          <a:solidFill>
            <a:schemeClr val="accent1"/>
          </a:solidFill>
          <a:ln w="19050" cap="flat" cmpd="sng" algn="ctr">
            <a:solidFill>
              <a:schemeClr val="tx1"/>
            </a:solidFill>
            <a:prstDash val="solid"/>
            <a:round/>
            <a:headEnd type="triangle" w="med" len="med"/>
            <a:tailEnd type="triangle" w="med" len="med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5461519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B497D-72D1-F7DC-9642-0ECC79272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 template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ED3CB-9FFF-C562-C1D0-23BA94A59B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Services should follow template shown below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0400CF-BDF1-2352-B2C4-CABA182BA7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500"/>
          <a:stretch/>
        </p:blipFill>
        <p:spPr>
          <a:xfrm>
            <a:off x="914400" y="3124200"/>
            <a:ext cx="5299238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42336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5CD11-3316-DB3F-5845-CD5D4B9E1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609600"/>
            <a:ext cx="8305800" cy="1143000"/>
          </a:xfrm>
        </p:spPr>
        <p:txBody>
          <a:bodyPr/>
          <a:lstStyle/>
          <a:p>
            <a:pPr lvl="0"/>
            <a:r>
              <a:rPr lang="en-US" dirty="0"/>
              <a:t>Human Machine Interface (HMI)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928135-2827-6C44-DCF3-CB3843288B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Manages interaction with operators</a:t>
            </a:r>
          </a:p>
        </p:txBody>
      </p:sp>
    </p:spTree>
    <p:extLst>
      <p:ext uri="{BB962C8B-B14F-4D97-AF65-F5344CB8AC3E}">
        <p14:creationId xmlns:p14="http://schemas.microsoft.com/office/powerpoint/2010/main" val="29224348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3EF44-7BD0-26FF-D3C4-20156F5D9B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71361D-3F04-A668-C1F4-EA95ADC6CC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Performs a variety of analyses on data from </a:t>
            </a:r>
            <a:r>
              <a:rPr lang="en-US" baseline="0" dirty="0"/>
              <a:t> assets on production floor.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4089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32A7A-8EC7-761A-2DA5-5CCB2A5DA8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Asset Manager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95653-5CAE-57FA-1C46-2AA549A5D2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Keeps track</a:t>
            </a:r>
            <a:r>
              <a:rPr lang="en-US" baseline="0" dirty="0"/>
              <a:t> of assets on the production floor and their status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4460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38BB1-B7F4-ABC3-87E0-FA3B75DF6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7777C1-3C4A-2D19-1060-183772F306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production</a:t>
            </a:r>
            <a:r>
              <a:rPr lang="en-US" baseline="0" dirty="0"/>
              <a:t> line consists of a collection of assets that work together to build a product. </a:t>
            </a:r>
          </a:p>
          <a:p>
            <a:r>
              <a:rPr lang="en-US" baseline="0" dirty="0"/>
              <a:t>Sample assets are robots, warehouses, and transport tracks.</a:t>
            </a:r>
          </a:p>
          <a:p>
            <a:r>
              <a:rPr lang="en-US" dirty="0"/>
              <a:t>Each asset has a set of capabilities that it can execute.</a:t>
            </a:r>
            <a:endParaRPr lang="en-US" baseline="0" dirty="0"/>
          </a:p>
          <a:p>
            <a:r>
              <a:rPr lang="en-US" dirty="0"/>
              <a:t>A simplified example follows</a:t>
            </a:r>
          </a:p>
        </p:txBody>
      </p:sp>
    </p:spTree>
    <p:extLst>
      <p:ext uri="{BB962C8B-B14F-4D97-AF65-F5344CB8AC3E}">
        <p14:creationId xmlns:p14="http://schemas.microsoft.com/office/powerpoint/2010/main" val="34825294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18B4C-9197-3E50-4742-87C0D4D0A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Production planner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3ABBBD-3AA5-BD61-BAA9-1EB30DD9C4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Develops plan for producing product on production floor</a:t>
            </a:r>
          </a:p>
        </p:txBody>
      </p:sp>
    </p:spTree>
    <p:extLst>
      <p:ext uri="{BB962C8B-B14F-4D97-AF65-F5344CB8AC3E}">
        <p14:creationId xmlns:p14="http://schemas.microsoft.com/office/powerpoint/2010/main" val="271862028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763C2-53DB-7488-2165-1703D63E0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Message bus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FC53A9-E1A9-C833-A09D-B2E7A2335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message bus is responsible for communication between the production floor and the services.</a:t>
            </a:r>
          </a:p>
        </p:txBody>
      </p:sp>
    </p:spTree>
    <p:extLst>
      <p:ext uri="{BB962C8B-B14F-4D97-AF65-F5344CB8AC3E}">
        <p14:creationId xmlns:p14="http://schemas.microsoft.com/office/powerpoint/2010/main" val="217831966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D2A90D-C866-B3DA-8C7C-8DD353E89D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 Service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D5CE26-630F-6FBE-57A1-AEC53D76C4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u="none" strike="noStrike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 external service uses or provides information to and from the production system. An example is a</a:t>
            </a:r>
            <a:r>
              <a:rPr lang="en-US" sz="2800" b="0" i="0" u="none" strike="noStrike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sz="2800" b="0" i="0" u="none" strike="noStrike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 that</a:t>
            </a:r>
            <a:r>
              <a:rPr lang="en-US" sz="2800" b="0" i="0" u="none" strike="noStrike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g</a:t>
            </a:r>
            <a:r>
              <a:rPr lang="en-US" dirty="0"/>
              <a:t>enerates a new production order</a:t>
            </a:r>
            <a:endParaRPr lang="en-US" sz="2800" b="0" i="0" u="none" strike="noStrike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19635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048B13-F74A-62B0-F753-4E9F1B99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Orchestrator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4580DD-8451-FA82-8066-A456D3FAEA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0" u="none" strike="noStrike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orchestrator is responsible for coordinating the production flow. </a:t>
            </a:r>
          </a:p>
          <a:p>
            <a:endParaRPr lang="en-US" sz="2800" b="0" i="0" u="none" strike="noStrike" baseline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281359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4FE63C-F645-64EB-1BB3-A98657A22E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Production floor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472C3E-ECA0-6E5C-8DE7-7AB877D5A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b="0" i="1" u="none" strike="noStrike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Production floor: </a:t>
            </a:r>
            <a:r>
              <a:rPr lang="en-US" sz="2800" b="0" i="0" u="none" strike="noStrike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production floor refers to systems representing physical equipment (assets) including manufacturing systems and IoT systems.</a:t>
            </a:r>
          </a:p>
          <a:p>
            <a:r>
              <a:rPr lang="en-US" sz="2800" b="0" i="0" u="none" strike="noStrike" baseline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Each asset on the production floor contains an interface </a:t>
            </a:r>
            <a:r>
              <a:rPr lang="en-US" dirty="0"/>
              <a:t>from which a technology can used be for communication, e.g. SOAP, Hypertext Transfer Protocol (HTTP), OPC-UA, and MQTT.</a:t>
            </a:r>
          </a:p>
        </p:txBody>
      </p:sp>
    </p:spTree>
    <p:extLst>
      <p:ext uri="{BB962C8B-B14F-4D97-AF65-F5344CB8AC3E}">
        <p14:creationId xmlns:p14="http://schemas.microsoft.com/office/powerpoint/2010/main" val="291793702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67AEC-D58C-6855-FE12-E3DE95AE4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Allocation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3C236-1F63-07A1-D87C-17F3D8C276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HMI is allocated on a client.</a:t>
            </a:r>
          </a:p>
          <a:p>
            <a:r>
              <a:rPr lang="en-US" dirty="0"/>
              <a:t>The other services are independently deployable and may be deployed on any suitable platform.</a:t>
            </a:r>
          </a:p>
          <a:p>
            <a:r>
              <a:rPr lang="en-US" dirty="0"/>
              <a:t>The assets on the production floor have their own software and processors.</a:t>
            </a:r>
          </a:p>
        </p:txBody>
      </p:sp>
    </p:spTree>
    <p:extLst>
      <p:ext uri="{BB962C8B-B14F-4D97-AF65-F5344CB8AC3E}">
        <p14:creationId xmlns:p14="http://schemas.microsoft.com/office/powerpoint/2010/main" val="1037128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8765EF-2C75-CFE9-C428-BA272878A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Robots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43495-349A-F9E7-3A6C-79B47C28A0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8600" y="1600200"/>
            <a:ext cx="8610600" cy="4038600"/>
          </a:xfrm>
        </p:spPr>
        <p:txBody>
          <a:bodyPr/>
          <a:lstStyle/>
          <a:p>
            <a:r>
              <a:rPr lang="en-US" dirty="0"/>
              <a:t>The Autonomous</a:t>
            </a:r>
            <a:r>
              <a:rPr lang="en-US" baseline="0" dirty="0"/>
              <a:t> Mobile Robot (AMR) is equipped with an arm that can pick and place things</a:t>
            </a:r>
            <a:endParaRPr lang="en-US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0F48A75-972F-1977-1B3A-264B2AAE7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1295400" y="2646218"/>
            <a:ext cx="6705600" cy="3581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10883240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94259-DF93-6694-5831-8D3B64BF8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57200"/>
            <a:ext cx="7772400" cy="1143000"/>
          </a:xfrm>
        </p:spPr>
        <p:txBody>
          <a:bodyPr/>
          <a:lstStyle/>
          <a:p>
            <a:pPr algn="l"/>
            <a:r>
              <a:rPr lang="en-US" sz="3200" dirty="0"/>
              <a:t>Warehouse 1 (WH1) stores and presents goods in predefined boxes and positions.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B5E2126-AD98-D203-8165-2F54FD8255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81201" y="2298220"/>
            <a:ext cx="5181600" cy="4192651"/>
          </a:xfrm>
        </p:spPr>
      </p:pic>
    </p:spTree>
    <p:extLst>
      <p:ext uri="{BB962C8B-B14F-4D97-AF65-F5344CB8AC3E}">
        <p14:creationId xmlns:p14="http://schemas.microsoft.com/office/powerpoint/2010/main" val="25334133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7C6A5-E381-17C1-899B-EA10EDE3F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57200"/>
            <a:ext cx="7315200" cy="1143000"/>
          </a:xfrm>
        </p:spPr>
        <p:txBody>
          <a:bodyPr/>
          <a:lstStyle/>
          <a:p>
            <a:r>
              <a:rPr lang="en-US" dirty="0"/>
              <a:t>Transport track (MTT) moves materials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58D6B0-8994-4B26-3073-3770B24482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8967" y="1981200"/>
            <a:ext cx="6686065" cy="4038600"/>
          </a:xfrm>
        </p:spPr>
      </p:pic>
    </p:spTree>
    <p:extLst>
      <p:ext uri="{BB962C8B-B14F-4D97-AF65-F5344CB8AC3E}">
        <p14:creationId xmlns:p14="http://schemas.microsoft.com/office/powerpoint/2010/main" val="4245115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5B600B-F71F-47E7-C1FC-CA7C63D24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Production sequence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C6EEF63-E48A-E2C6-8EAB-1D33ABCCD5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0162" y="1981200"/>
            <a:ext cx="7894238" cy="4054296"/>
          </a:xfrm>
        </p:spPr>
      </p:pic>
    </p:spTree>
    <p:extLst>
      <p:ext uri="{BB962C8B-B14F-4D97-AF65-F5344CB8AC3E}">
        <p14:creationId xmlns:p14="http://schemas.microsoft.com/office/powerpoint/2010/main" val="1750380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7BF766-D9BA-85BA-2FC5-194127780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in production sequence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9910E8D-EA14-3FEA-B49B-6A4DBD53E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0. User orders a product from Human Machine Interface (HMI)</a:t>
            </a:r>
          </a:p>
          <a:p>
            <a:r>
              <a:rPr lang="en-US" dirty="0"/>
              <a:t>1. Warehouse (WH1) prepares the parts for the order</a:t>
            </a:r>
          </a:p>
          <a:p>
            <a:r>
              <a:rPr lang="en-US" dirty="0"/>
              <a:t>2. AMR transports the parts to MTT</a:t>
            </a:r>
          </a:p>
          <a:p>
            <a:r>
              <a:rPr lang="en-US" dirty="0"/>
              <a:t>3. MTT transports the parts to PC1</a:t>
            </a:r>
          </a:p>
          <a:p>
            <a:r>
              <a:rPr lang="en-US" dirty="0"/>
              <a:t>4. PC1 executes a first assembly step</a:t>
            </a:r>
          </a:p>
          <a:p>
            <a:r>
              <a:rPr lang="en-US" dirty="0"/>
              <a:t>5. MTT transports the parts to PC2</a:t>
            </a:r>
          </a:p>
        </p:txBody>
      </p:sp>
    </p:spTree>
    <p:extLst>
      <p:ext uri="{BB962C8B-B14F-4D97-AF65-F5344CB8AC3E}">
        <p14:creationId xmlns:p14="http://schemas.microsoft.com/office/powerpoint/2010/main" val="2164927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A120D6-DD40-2763-2950-7159CB7D72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 in production sequence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DA67C-2DF5-8EFD-57F2-A282C703BC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6. PC2 executes a second assembly step</a:t>
            </a:r>
          </a:p>
          <a:p>
            <a:r>
              <a:rPr lang="en-US" dirty="0"/>
              <a:t>7. MTT transports the product to AMR</a:t>
            </a:r>
          </a:p>
          <a:p>
            <a:r>
              <a:rPr lang="en-US" dirty="0"/>
              <a:t>8. AMR transports the product to WH1</a:t>
            </a:r>
          </a:p>
          <a:p>
            <a:r>
              <a:rPr lang="en-US" dirty="0"/>
              <a:t>9. WH1 puts the product into storage</a:t>
            </a:r>
          </a:p>
          <a:p>
            <a:r>
              <a:rPr lang="en-US" dirty="0"/>
              <a:t>10. User is informed about process outcome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0442102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Osaka"/>
        <a:cs typeface="Osaka"/>
      </a:majorFont>
      <a:minorFont>
        <a:latin typeface="Arial"/>
        <a:ea typeface="Osaka"/>
        <a:cs typeface="Osak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Osaka" charset="0"/>
            <a:cs typeface="Osak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Times" charset="0"/>
            <a:ea typeface="Osaka" charset="0"/>
            <a:cs typeface="Osaka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ISR Template</Template>
  <TotalTime>8908</TotalTime>
  <Words>751</Words>
  <Application>Microsoft Office PowerPoint</Application>
  <PresentationFormat>On-screen Show (4:3)</PresentationFormat>
  <Paragraphs>136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Times</vt:lpstr>
      <vt:lpstr>Verdana</vt:lpstr>
      <vt:lpstr>Blank Presentation</vt:lpstr>
      <vt:lpstr>Manufacturing</vt:lpstr>
      <vt:lpstr>Outline </vt:lpstr>
      <vt:lpstr>Business context</vt:lpstr>
      <vt:lpstr>Robots</vt:lpstr>
      <vt:lpstr>Warehouse 1 (WH1) stores and presents goods in predefined boxes and positions.</vt:lpstr>
      <vt:lpstr>Transport track (MTT) moves materials</vt:lpstr>
      <vt:lpstr>Production sequence</vt:lpstr>
      <vt:lpstr>Steps in production sequence</vt:lpstr>
      <vt:lpstr>Steps in production sequence</vt:lpstr>
      <vt:lpstr>System goal</vt:lpstr>
      <vt:lpstr>Outline </vt:lpstr>
      <vt:lpstr>UC 1 Add, change, and remove functionality</vt:lpstr>
      <vt:lpstr>UC-2: Detect changes</vt:lpstr>
      <vt:lpstr>UC 3 – production plan</vt:lpstr>
      <vt:lpstr>UC 4 - Data gathering</vt:lpstr>
      <vt:lpstr>Outline </vt:lpstr>
      <vt:lpstr>Constraints</vt:lpstr>
      <vt:lpstr>Constraints on assets</vt:lpstr>
      <vt:lpstr>Outline </vt:lpstr>
      <vt:lpstr>QA 1 Availability</vt:lpstr>
      <vt:lpstr>QA 2 interoperability</vt:lpstr>
      <vt:lpstr>QA 3 Reconfigurability</vt:lpstr>
      <vt:lpstr>QA 4 Modifiability</vt:lpstr>
      <vt:lpstr>Outline </vt:lpstr>
      <vt:lpstr>Modules</vt:lpstr>
      <vt:lpstr>Service template</vt:lpstr>
      <vt:lpstr>Human Machine Interface (HMI)</vt:lpstr>
      <vt:lpstr>Analysis</vt:lpstr>
      <vt:lpstr>Asset Manager</vt:lpstr>
      <vt:lpstr>Production planner</vt:lpstr>
      <vt:lpstr>Message bus</vt:lpstr>
      <vt:lpstr>External Service</vt:lpstr>
      <vt:lpstr>Orchestrator</vt:lpstr>
      <vt:lpstr>Production floor</vt:lpstr>
      <vt:lpstr>Allocation</vt:lpstr>
    </vt:vector>
  </TitlesOfParts>
  <Company>Carnegie Mellon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Anthony J. Lattanze</dc:creator>
  <cp:lastModifiedBy>Len Bass</cp:lastModifiedBy>
  <cp:revision>581</cp:revision>
  <cp:lastPrinted>2021-08-31T12:41:04Z</cp:lastPrinted>
  <dcterms:created xsi:type="dcterms:W3CDTF">2004-11-16T18:39:34Z</dcterms:created>
  <dcterms:modified xsi:type="dcterms:W3CDTF">2023-02-15T17:58:32Z</dcterms:modified>
</cp:coreProperties>
</file>

<file path=docProps/thumbnail.jpeg>
</file>